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9" r:id="rId1"/>
  </p:sldMasterIdLst>
  <p:sldIdLst>
    <p:sldId id="256" r:id="rId2"/>
  </p:sldIdLst>
  <p:sldSz cx="51206400" cy="25603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00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11"/>
    <p:restoredTop sz="94593"/>
  </p:normalViewPr>
  <p:slideViewPr>
    <p:cSldViewPr snapToGrid="0" snapToObjects="1">
      <p:cViewPr>
        <p:scale>
          <a:sx n="70" d="100"/>
          <a:sy n="70" d="100"/>
        </p:scale>
        <p:origin x="-117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4190155"/>
            <a:ext cx="38404800" cy="8913707"/>
          </a:xfrm>
        </p:spPr>
        <p:txBody>
          <a:bodyPr anchor="b"/>
          <a:lstStyle>
            <a:lvl1pPr algn="ctr">
              <a:defRPr sz="2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3447609"/>
            <a:ext cx="38404800" cy="6181511"/>
          </a:xfrm>
        </p:spPr>
        <p:txBody>
          <a:bodyPr/>
          <a:lstStyle>
            <a:lvl1pPr marL="0" indent="0" algn="ctr">
              <a:buNone/>
              <a:defRPr sz="8960"/>
            </a:lvl1pPr>
            <a:lvl2pPr marL="1706865" indent="0" algn="ctr">
              <a:buNone/>
              <a:defRPr sz="7467"/>
            </a:lvl2pPr>
            <a:lvl3pPr marL="3413730" indent="0" algn="ctr">
              <a:buNone/>
              <a:defRPr sz="6720"/>
            </a:lvl3pPr>
            <a:lvl4pPr marL="5120594" indent="0" algn="ctr">
              <a:buNone/>
              <a:defRPr sz="5973"/>
            </a:lvl4pPr>
            <a:lvl5pPr marL="6827459" indent="0" algn="ctr">
              <a:buNone/>
              <a:defRPr sz="5973"/>
            </a:lvl5pPr>
            <a:lvl6pPr marL="8534324" indent="0" algn="ctr">
              <a:buNone/>
              <a:defRPr sz="5973"/>
            </a:lvl6pPr>
            <a:lvl7pPr marL="10241189" indent="0" algn="ctr">
              <a:buNone/>
              <a:defRPr sz="5973"/>
            </a:lvl7pPr>
            <a:lvl8pPr marL="11948053" indent="0" algn="ctr">
              <a:buNone/>
              <a:defRPr sz="5973"/>
            </a:lvl8pPr>
            <a:lvl9pPr marL="13654918" indent="0" algn="ctr">
              <a:buNone/>
              <a:defRPr sz="597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434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515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363133"/>
            <a:ext cx="11041380" cy="216975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363133"/>
            <a:ext cx="32484060" cy="216975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547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349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6383024"/>
            <a:ext cx="44165520" cy="10650218"/>
          </a:xfrm>
        </p:spPr>
        <p:txBody>
          <a:bodyPr anchor="b"/>
          <a:lstStyle>
            <a:lvl1pPr>
              <a:defRPr sz="2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17133997"/>
            <a:ext cx="44165520" cy="5600698"/>
          </a:xfrm>
        </p:spPr>
        <p:txBody>
          <a:bodyPr/>
          <a:lstStyle>
            <a:lvl1pPr marL="0" indent="0">
              <a:buNone/>
              <a:defRPr sz="8960">
                <a:solidFill>
                  <a:schemeClr val="tx1">
                    <a:tint val="75000"/>
                  </a:schemeClr>
                </a:solidFill>
              </a:defRPr>
            </a:lvl1pPr>
            <a:lvl2pPr marL="1706865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2pPr>
            <a:lvl3pPr marL="341373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3pPr>
            <a:lvl4pPr marL="5120594" indent="0">
              <a:buNone/>
              <a:defRPr sz="5973">
                <a:solidFill>
                  <a:schemeClr val="tx1">
                    <a:tint val="75000"/>
                  </a:schemeClr>
                </a:solidFill>
              </a:defRPr>
            </a:lvl4pPr>
            <a:lvl5pPr marL="6827459" indent="0">
              <a:buNone/>
              <a:defRPr sz="5973">
                <a:solidFill>
                  <a:schemeClr val="tx1">
                    <a:tint val="75000"/>
                  </a:schemeClr>
                </a:solidFill>
              </a:defRPr>
            </a:lvl5pPr>
            <a:lvl6pPr marL="8534324" indent="0">
              <a:buNone/>
              <a:defRPr sz="5973">
                <a:solidFill>
                  <a:schemeClr val="tx1">
                    <a:tint val="75000"/>
                  </a:schemeClr>
                </a:solidFill>
              </a:defRPr>
            </a:lvl6pPr>
            <a:lvl7pPr marL="10241189" indent="0">
              <a:buNone/>
              <a:defRPr sz="5973">
                <a:solidFill>
                  <a:schemeClr val="tx1">
                    <a:tint val="75000"/>
                  </a:schemeClr>
                </a:solidFill>
              </a:defRPr>
            </a:lvl7pPr>
            <a:lvl8pPr marL="11948053" indent="0">
              <a:buNone/>
              <a:defRPr sz="5973">
                <a:solidFill>
                  <a:schemeClr val="tx1">
                    <a:tint val="75000"/>
                  </a:schemeClr>
                </a:solidFill>
              </a:defRPr>
            </a:lvl8pPr>
            <a:lvl9pPr marL="13654918" indent="0">
              <a:buNone/>
              <a:defRPr sz="59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899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6815667"/>
            <a:ext cx="21762720" cy="162449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6815667"/>
            <a:ext cx="21762720" cy="162449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653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363135"/>
            <a:ext cx="44165520" cy="49487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6276342"/>
            <a:ext cx="21662705" cy="3075938"/>
          </a:xfrm>
        </p:spPr>
        <p:txBody>
          <a:bodyPr anchor="b"/>
          <a:lstStyle>
            <a:lvl1pPr marL="0" indent="0">
              <a:buNone/>
              <a:defRPr sz="8960" b="1"/>
            </a:lvl1pPr>
            <a:lvl2pPr marL="1706865" indent="0">
              <a:buNone/>
              <a:defRPr sz="7467" b="1"/>
            </a:lvl2pPr>
            <a:lvl3pPr marL="3413730" indent="0">
              <a:buNone/>
              <a:defRPr sz="6720" b="1"/>
            </a:lvl3pPr>
            <a:lvl4pPr marL="5120594" indent="0">
              <a:buNone/>
              <a:defRPr sz="5973" b="1"/>
            </a:lvl4pPr>
            <a:lvl5pPr marL="6827459" indent="0">
              <a:buNone/>
              <a:defRPr sz="5973" b="1"/>
            </a:lvl5pPr>
            <a:lvl6pPr marL="8534324" indent="0">
              <a:buNone/>
              <a:defRPr sz="5973" b="1"/>
            </a:lvl6pPr>
            <a:lvl7pPr marL="10241189" indent="0">
              <a:buNone/>
              <a:defRPr sz="5973" b="1"/>
            </a:lvl7pPr>
            <a:lvl8pPr marL="11948053" indent="0">
              <a:buNone/>
              <a:defRPr sz="5973" b="1"/>
            </a:lvl8pPr>
            <a:lvl9pPr marL="13654918" indent="0">
              <a:buNone/>
              <a:defRPr sz="59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9352280"/>
            <a:ext cx="21662705" cy="13755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6276342"/>
            <a:ext cx="21769390" cy="3075938"/>
          </a:xfrm>
        </p:spPr>
        <p:txBody>
          <a:bodyPr anchor="b"/>
          <a:lstStyle>
            <a:lvl1pPr marL="0" indent="0">
              <a:buNone/>
              <a:defRPr sz="8960" b="1"/>
            </a:lvl1pPr>
            <a:lvl2pPr marL="1706865" indent="0">
              <a:buNone/>
              <a:defRPr sz="7467" b="1"/>
            </a:lvl2pPr>
            <a:lvl3pPr marL="3413730" indent="0">
              <a:buNone/>
              <a:defRPr sz="6720" b="1"/>
            </a:lvl3pPr>
            <a:lvl4pPr marL="5120594" indent="0">
              <a:buNone/>
              <a:defRPr sz="5973" b="1"/>
            </a:lvl4pPr>
            <a:lvl5pPr marL="6827459" indent="0">
              <a:buNone/>
              <a:defRPr sz="5973" b="1"/>
            </a:lvl5pPr>
            <a:lvl6pPr marL="8534324" indent="0">
              <a:buNone/>
              <a:defRPr sz="5973" b="1"/>
            </a:lvl6pPr>
            <a:lvl7pPr marL="10241189" indent="0">
              <a:buNone/>
              <a:defRPr sz="5973" b="1"/>
            </a:lvl7pPr>
            <a:lvl8pPr marL="11948053" indent="0">
              <a:buNone/>
              <a:defRPr sz="5973" b="1"/>
            </a:lvl8pPr>
            <a:lvl9pPr marL="13654918" indent="0">
              <a:buNone/>
              <a:defRPr sz="59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9352280"/>
            <a:ext cx="21769390" cy="13755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226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609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645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706880"/>
            <a:ext cx="16515395" cy="5974080"/>
          </a:xfrm>
        </p:spPr>
        <p:txBody>
          <a:bodyPr anchor="b"/>
          <a:lstStyle>
            <a:lvl1pPr>
              <a:defRPr sz="119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3686388"/>
            <a:ext cx="25923240" cy="18194867"/>
          </a:xfrm>
        </p:spPr>
        <p:txBody>
          <a:bodyPr/>
          <a:lstStyle>
            <a:lvl1pPr>
              <a:defRPr sz="11947"/>
            </a:lvl1pPr>
            <a:lvl2pPr>
              <a:defRPr sz="10453"/>
            </a:lvl2pPr>
            <a:lvl3pPr>
              <a:defRPr sz="8960"/>
            </a:lvl3pPr>
            <a:lvl4pPr>
              <a:defRPr sz="7467"/>
            </a:lvl4pPr>
            <a:lvl5pPr>
              <a:defRPr sz="7467"/>
            </a:lvl5pPr>
            <a:lvl6pPr>
              <a:defRPr sz="7467"/>
            </a:lvl6pPr>
            <a:lvl7pPr>
              <a:defRPr sz="7467"/>
            </a:lvl7pPr>
            <a:lvl8pPr>
              <a:defRPr sz="7467"/>
            </a:lvl8pPr>
            <a:lvl9pPr>
              <a:defRPr sz="74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7680960"/>
            <a:ext cx="16515395" cy="14229929"/>
          </a:xfrm>
        </p:spPr>
        <p:txBody>
          <a:bodyPr/>
          <a:lstStyle>
            <a:lvl1pPr marL="0" indent="0">
              <a:buNone/>
              <a:defRPr sz="5973"/>
            </a:lvl1pPr>
            <a:lvl2pPr marL="1706865" indent="0">
              <a:buNone/>
              <a:defRPr sz="5227"/>
            </a:lvl2pPr>
            <a:lvl3pPr marL="3413730" indent="0">
              <a:buNone/>
              <a:defRPr sz="4480"/>
            </a:lvl3pPr>
            <a:lvl4pPr marL="5120594" indent="0">
              <a:buNone/>
              <a:defRPr sz="3733"/>
            </a:lvl4pPr>
            <a:lvl5pPr marL="6827459" indent="0">
              <a:buNone/>
              <a:defRPr sz="3733"/>
            </a:lvl5pPr>
            <a:lvl6pPr marL="8534324" indent="0">
              <a:buNone/>
              <a:defRPr sz="3733"/>
            </a:lvl6pPr>
            <a:lvl7pPr marL="10241189" indent="0">
              <a:buNone/>
              <a:defRPr sz="3733"/>
            </a:lvl7pPr>
            <a:lvl8pPr marL="11948053" indent="0">
              <a:buNone/>
              <a:defRPr sz="3733"/>
            </a:lvl8pPr>
            <a:lvl9pPr marL="13654918" indent="0">
              <a:buNone/>
              <a:defRPr sz="3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25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706880"/>
            <a:ext cx="16515395" cy="5974080"/>
          </a:xfrm>
        </p:spPr>
        <p:txBody>
          <a:bodyPr anchor="b"/>
          <a:lstStyle>
            <a:lvl1pPr>
              <a:defRPr sz="119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3686388"/>
            <a:ext cx="25923240" cy="18194867"/>
          </a:xfrm>
        </p:spPr>
        <p:txBody>
          <a:bodyPr anchor="t"/>
          <a:lstStyle>
            <a:lvl1pPr marL="0" indent="0">
              <a:buNone/>
              <a:defRPr sz="11947"/>
            </a:lvl1pPr>
            <a:lvl2pPr marL="1706865" indent="0">
              <a:buNone/>
              <a:defRPr sz="10453"/>
            </a:lvl2pPr>
            <a:lvl3pPr marL="3413730" indent="0">
              <a:buNone/>
              <a:defRPr sz="8960"/>
            </a:lvl3pPr>
            <a:lvl4pPr marL="5120594" indent="0">
              <a:buNone/>
              <a:defRPr sz="7467"/>
            </a:lvl4pPr>
            <a:lvl5pPr marL="6827459" indent="0">
              <a:buNone/>
              <a:defRPr sz="7467"/>
            </a:lvl5pPr>
            <a:lvl6pPr marL="8534324" indent="0">
              <a:buNone/>
              <a:defRPr sz="7467"/>
            </a:lvl6pPr>
            <a:lvl7pPr marL="10241189" indent="0">
              <a:buNone/>
              <a:defRPr sz="7467"/>
            </a:lvl7pPr>
            <a:lvl8pPr marL="11948053" indent="0">
              <a:buNone/>
              <a:defRPr sz="7467"/>
            </a:lvl8pPr>
            <a:lvl9pPr marL="13654918" indent="0">
              <a:buNone/>
              <a:defRPr sz="74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7680960"/>
            <a:ext cx="16515395" cy="14229929"/>
          </a:xfrm>
        </p:spPr>
        <p:txBody>
          <a:bodyPr/>
          <a:lstStyle>
            <a:lvl1pPr marL="0" indent="0">
              <a:buNone/>
              <a:defRPr sz="5973"/>
            </a:lvl1pPr>
            <a:lvl2pPr marL="1706865" indent="0">
              <a:buNone/>
              <a:defRPr sz="5227"/>
            </a:lvl2pPr>
            <a:lvl3pPr marL="3413730" indent="0">
              <a:buNone/>
              <a:defRPr sz="4480"/>
            </a:lvl3pPr>
            <a:lvl4pPr marL="5120594" indent="0">
              <a:buNone/>
              <a:defRPr sz="3733"/>
            </a:lvl4pPr>
            <a:lvl5pPr marL="6827459" indent="0">
              <a:buNone/>
              <a:defRPr sz="3733"/>
            </a:lvl5pPr>
            <a:lvl6pPr marL="8534324" indent="0">
              <a:buNone/>
              <a:defRPr sz="3733"/>
            </a:lvl6pPr>
            <a:lvl7pPr marL="10241189" indent="0">
              <a:buNone/>
              <a:defRPr sz="3733"/>
            </a:lvl7pPr>
            <a:lvl8pPr marL="11948053" indent="0">
              <a:buNone/>
              <a:defRPr sz="3733"/>
            </a:lvl8pPr>
            <a:lvl9pPr marL="13654918" indent="0">
              <a:buNone/>
              <a:defRPr sz="37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26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363135"/>
            <a:ext cx="44165520" cy="4948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6815667"/>
            <a:ext cx="44165520" cy="1624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23730375"/>
            <a:ext cx="1152144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23730375"/>
            <a:ext cx="1728216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23730375"/>
            <a:ext cx="1152144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382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hf sldNum="0" hdr="0" ftr="0" dt="0"/>
  <p:txStyles>
    <p:titleStyle>
      <a:lvl1pPr algn="l" defTabSz="3413730" rtl="0" eaLnBrk="1" latinLnBrk="0" hangingPunct="1">
        <a:lnSpc>
          <a:spcPct val="90000"/>
        </a:lnSpc>
        <a:spcBef>
          <a:spcPct val="0"/>
        </a:spcBef>
        <a:buNone/>
        <a:defRPr sz="164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53432" indent="-853432" algn="l" defTabSz="3413730" rtl="0" eaLnBrk="1" latinLnBrk="0" hangingPunct="1">
        <a:lnSpc>
          <a:spcPct val="90000"/>
        </a:lnSpc>
        <a:spcBef>
          <a:spcPts val="3733"/>
        </a:spcBef>
        <a:buFont typeface="Arial" panose="020B0604020202020204" pitchFamily="34" charset="0"/>
        <a:buChar char="•"/>
        <a:defRPr sz="10453" kern="1200">
          <a:solidFill>
            <a:schemeClr val="tx1"/>
          </a:solidFill>
          <a:latin typeface="+mn-lt"/>
          <a:ea typeface="+mn-ea"/>
          <a:cs typeface="+mn-cs"/>
        </a:defRPr>
      </a:lvl1pPr>
      <a:lvl2pPr marL="2560297" indent="-853432" algn="l" defTabSz="341373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2pPr>
      <a:lvl3pPr marL="4267162" indent="-853432" algn="l" defTabSz="341373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7467" kern="1200">
          <a:solidFill>
            <a:schemeClr val="tx1"/>
          </a:solidFill>
          <a:latin typeface="+mn-lt"/>
          <a:ea typeface="+mn-ea"/>
          <a:cs typeface="+mn-cs"/>
        </a:defRPr>
      </a:lvl3pPr>
      <a:lvl4pPr marL="5974027" indent="-853432" algn="l" defTabSz="341373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4pPr>
      <a:lvl5pPr marL="7680891" indent="-853432" algn="l" defTabSz="341373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5pPr>
      <a:lvl6pPr marL="9387756" indent="-853432" algn="l" defTabSz="341373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6pPr>
      <a:lvl7pPr marL="11094621" indent="-853432" algn="l" defTabSz="341373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486" indent="-853432" algn="l" defTabSz="341373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8pPr>
      <a:lvl9pPr marL="14508350" indent="-853432" algn="l" defTabSz="3413730" rtl="0" eaLnBrk="1" latinLnBrk="0" hangingPunct="1">
        <a:lnSpc>
          <a:spcPct val="90000"/>
        </a:lnSpc>
        <a:spcBef>
          <a:spcPts val="1867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13730" rtl="0" eaLnBrk="1" latinLnBrk="0" hangingPunct="1">
        <a:defRPr sz="6720" kern="1200">
          <a:solidFill>
            <a:schemeClr val="tx1"/>
          </a:solidFill>
          <a:latin typeface="+mn-lt"/>
          <a:ea typeface="+mn-ea"/>
          <a:cs typeface="+mn-cs"/>
        </a:defRPr>
      </a:lvl1pPr>
      <a:lvl2pPr marL="1706865" algn="l" defTabSz="3413730" rtl="0" eaLnBrk="1" latinLnBrk="0" hangingPunct="1">
        <a:defRPr sz="6720" kern="1200">
          <a:solidFill>
            <a:schemeClr val="tx1"/>
          </a:solidFill>
          <a:latin typeface="+mn-lt"/>
          <a:ea typeface="+mn-ea"/>
          <a:cs typeface="+mn-cs"/>
        </a:defRPr>
      </a:lvl2pPr>
      <a:lvl3pPr marL="3413730" algn="l" defTabSz="3413730" rtl="0" eaLnBrk="1" latinLnBrk="0" hangingPunct="1">
        <a:defRPr sz="6720" kern="1200">
          <a:solidFill>
            <a:schemeClr val="tx1"/>
          </a:solidFill>
          <a:latin typeface="+mn-lt"/>
          <a:ea typeface="+mn-ea"/>
          <a:cs typeface="+mn-cs"/>
        </a:defRPr>
      </a:lvl3pPr>
      <a:lvl4pPr marL="5120594" algn="l" defTabSz="3413730" rtl="0" eaLnBrk="1" latinLnBrk="0" hangingPunct="1">
        <a:defRPr sz="6720" kern="1200">
          <a:solidFill>
            <a:schemeClr val="tx1"/>
          </a:solidFill>
          <a:latin typeface="+mn-lt"/>
          <a:ea typeface="+mn-ea"/>
          <a:cs typeface="+mn-cs"/>
        </a:defRPr>
      </a:lvl4pPr>
      <a:lvl5pPr marL="6827459" algn="l" defTabSz="3413730" rtl="0" eaLnBrk="1" latinLnBrk="0" hangingPunct="1">
        <a:defRPr sz="6720" kern="1200">
          <a:solidFill>
            <a:schemeClr val="tx1"/>
          </a:solidFill>
          <a:latin typeface="+mn-lt"/>
          <a:ea typeface="+mn-ea"/>
          <a:cs typeface="+mn-cs"/>
        </a:defRPr>
      </a:lvl5pPr>
      <a:lvl6pPr marL="8534324" algn="l" defTabSz="3413730" rtl="0" eaLnBrk="1" latinLnBrk="0" hangingPunct="1">
        <a:defRPr sz="6720" kern="1200">
          <a:solidFill>
            <a:schemeClr val="tx1"/>
          </a:solidFill>
          <a:latin typeface="+mn-lt"/>
          <a:ea typeface="+mn-ea"/>
          <a:cs typeface="+mn-cs"/>
        </a:defRPr>
      </a:lvl6pPr>
      <a:lvl7pPr marL="10241189" algn="l" defTabSz="3413730" rtl="0" eaLnBrk="1" latinLnBrk="0" hangingPunct="1">
        <a:defRPr sz="6720" kern="1200">
          <a:solidFill>
            <a:schemeClr val="tx1"/>
          </a:solidFill>
          <a:latin typeface="+mn-lt"/>
          <a:ea typeface="+mn-ea"/>
          <a:cs typeface="+mn-cs"/>
        </a:defRPr>
      </a:lvl7pPr>
      <a:lvl8pPr marL="11948053" algn="l" defTabSz="3413730" rtl="0" eaLnBrk="1" latinLnBrk="0" hangingPunct="1">
        <a:defRPr sz="6720" kern="1200">
          <a:solidFill>
            <a:schemeClr val="tx1"/>
          </a:solidFill>
          <a:latin typeface="+mn-lt"/>
          <a:ea typeface="+mn-ea"/>
          <a:cs typeface="+mn-cs"/>
        </a:defRPr>
      </a:lvl8pPr>
      <a:lvl9pPr marL="13654918" algn="l" defTabSz="3413730" rtl="0" eaLnBrk="1" latinLnBrk="0" hangingPunct="1">
        <a:defRPr sz="6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tiff"/><Relationship Id="rId18" Type="http://schemas.openxmlformats.org/officeDocument/2006/relationships/image" Target="../media/image17.pn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tiff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1616" y="529163"/>
            <a:ext cx="26813415" cy="1674502"/>
          </a:xfrm>
        </p:spPr>
        <p:txBody>
          <a:bodyPr>
            <a:noAutofit/>
          </a:bodyPr>
          <a:lstStyle/>
          <a:p>
            <a:pPr lvl="0" algn="l"/>
            <a:br>
              <a:rPr lang="en-US" sz="5944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5944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5944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944" kern="0" cap="all" spc="445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Bayesian modeling for benefit-risk balance analysis: rosiglitazone for Type ii diabetes</a:t>
            </a:r>
            <a:endParaRPr lang="en-US" sz="5944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588111" y="532893"/>
            <a:ext cx="10982279" cy="1391407"/>
          </a:xfrm>
        </p:spPr>
        <p:txBody>
          <a:bodyPr>
            <a:normAutofit/>
          </a:bodyPr>
          <a:lstStyle/>
          <a:p>
            <a:pPr algn="r"/>
            <a:r>
              <a:rPr lang="en-US" sz="416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 Vamvourellis, K. Kalogeropoulos, L. Phillips</a:t>
            </a: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364396" y="24523978"/>
            <a:ext cx="7980846" cy="919498"/>
          </a:xfrm>
          <a:prstGeom prst="rect">
            <a:avLst/>
          </a:prstGeom>
        </p:spPr>
        <p:txBody>
          <a:bodyPr vert="horz" lIns="271809" tIns="135905" rIns="271809" bIns="135905" rtlCol="0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16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London School of Economics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49541" y="371461"/>
            <a:ext cx="4539140" cy="161767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144" y="24484459"/>
            <a:ext cx="554912" cy="71329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F51B394B-EB4E-3B4D-8C71-3A6DEFCCEC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8738" y="2809814"/>
            <a:ext cx="11293574" cy="747743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50E59690-9DAC-EC4E-BB9F-2C4691782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907" y="11558462"/>
            <a:ext cx="10750133" cy="7156216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D0F43C0B-4AB1-2E41-BA0B-28992FB83B1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5530" r="7878" b="22267"/>
          <a:stretch/>
        </p:blipFill>
        <p:spPr>
          <a:xfrm>
            <a:off x="813466" y="18760837"/>
            <a:ext cx="11283182" cy="4256341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F4F7D51-B956-0141-8009-8D824B03AB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37728" y="2651965"/>
            <a:ext cx="11169000" cy="7861300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3C26EE82-D24B-6547-B893-3F966A0F10F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73" t="19526" b="9980"/>
          <a:stretch/>
        </p:blipFill>
        <p:spPr>
          <a:xfrm>
            <a:off x="12860492" y="18847097"/>
            <a:ext cx="11499929" cy="575321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D1F4EACD-93EB-D646-A21D-606D94B804A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87613"/>
          <a:stretch/>
        </p:blipFill>
        <p:spPr>
          <a:xfrm>
            <a:off x="13123717" y="17815752"/>
            <a:ext cx="11133919" cy="958458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FDF9E479-91DC-3540-B1FD-84BC0DF47C9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32065" b="27272"/>
          <a:stretch/>
        </p:blipFill>
        <p:spPr>
          <a:xfrm>
            <a:off x="809907" y="8635061"/>
            <a:ext cx="10700394" cy="3023931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4DBA3785-F633-2C47-9A70-BB824D99B5A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87506"/>
          <a:stretch/>
        </p:blipFill>
        <p:spPr>
          <a:xfrm>
            <a:off x="809907" y="7648632"/>
            <a:ext cx="10750133" cy="969767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A809990E-A5B6-4449-AF29-875DBE420EF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/>
          <a:stretch/>
        </p:blipFill>
        <p:spPr>
          <a:xfrm>
            <a:off x="25446960" y="17587152"/>
            <a:ext cx="11477110" cy="7013161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91D96FE9-0854-0B47-8887-795F7E887AB6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/>
          <a:stretch/>
        </p:blipFill>
        <p:spPr>
          <a:xfrm>
            <a:off x="25480001" y="11860255"/>
            <a:ext cx="11181129" cy="5794761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82C01E97-B82F-394B-93B7-E14DF6896E4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89755"/>
          <a:stretch/>
        </p:blipFill>
        <p:spPr>
          <a:xfrm>
            <a:off x="927648" y="2810852"/>
            <a:ext cx="10525674" cy="749428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F47045B0-D9F7-3240-9470-11573F4D84D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8070990" y="4209575"/>
            <a:ext cx="11100293" cy="8369268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67B2D25E-4ED4-F940-AFF4-8CAF8656198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321274" y="14371067"/>
            <a:ext cx="11429800" cy="4535635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8E80F4BA-C3F8-0649-85F1-D5DE3AFD805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75785" y="3829131"/>
            <a:ext cx="9961798" cy="3316142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C81AC210-ACF0-DD4E-B40C-3DFFC14DFC2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905456" y="9991708"/>
            <a:ext cx="11181128" cy="7522557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434CF6E8-A40B-1640-8EA9-10D3BA678180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b="89798"/>
          <a:stretch/>
        </p:blipFill>
        <p:spPr>
          <a:xfrm>
            <a:off x="25678852" y="10914961"/>
            <a:ext cx="10982278" cy="785038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610CC241-60E9-984C-8F55-24A44070DA71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b="89225"/>
          <a:stretch/>
        </p:blipFill>
        <p:spPr>
          <a:xfrm>
            <a:off x="38076718" y="2605217"/>
            <a:ext cx="11169001" cy="832523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F8CA58AA-EDB3-3849-8740-F455261FAC66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b="88773"/>
          <a:stretch/>
        </p:blipFill>
        <p:spPr>
          <a:xfrm>
            <a:off x="38076718" y="13024357"/>
            <a:ext cx="11169001" cy="867429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05A0C5EA-A9B5-4B44-827E-95DA1753BDBE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t="26934" b="21900"/>
          <a:stretch/>
        </p:blipFill>
        <p:spPr>
          <a:xfrm>
            <a:off x="38198996" y="20457393"/>
            <a:ext cx="11050019" cy="3911166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5142B986-10F5-524A-945B-CA634C6919F2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b="90215"/>
          <a:stretch/>
        </p:blipFill>
        <p:spPr>
          <a:xfrm>
            <a:off x="38198996" y="19419223"/>
            <a:ext cx="11046723" cy="747778"/>
          </a:xfrm>
          <a:prstGeom prst="rect">
            <a:avLst/>
          </a:prstGeom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65784236-322D-A44B-BF74-7B10B05F4C24}"/>
              </a:ext>
            </a:extLst>
          </p:cNvPr>
          <p:cNvSpPr txBox="1"/>
          <p:nvPr/>
        </p:nvSpPr>
        <p:spPr>
          <a:xfrm>
            <a:off x="43446745" y="14076757"/>
            <a:ext cx="65160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 (Rosiglitazone &gt; Control 1) &lt; 1%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AC30684-D631-B242-8776-83007678BD20}"/>
              </a:ext>
            </a:extLst>
          </p:cNvPr>
          <p:cNvSpPr txBox="1"/>
          <p:nvPr/>
        </p:nvSpPr>
        <p:spPr>
          <a:xfrm>
            <a:off x="38231879" y="14186096"/>
            <a:ext cx="38176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 (Rosiglitazone &gt; Control 2) = 88%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0E80740D-3338-8D47-AE72-3B620AB8C056}"/>
              </a:ext>
            </a:extLst>
          </p:cNvPr>
          <p:cNvCxnSpPr>
            <a:cxnSpLocks/>
          </p:cNvCxnSpPr>
          <p:nvPr/>
        </p:nvCxnSpPr>
        <p:spPr>
          <a:xfrm>
            <a:off x="40807409" y="15334791"/>
            <a:ext cx="2813535" cy="1325326"/>
          </a:xfrm>
          <a:prstGeom prst="line">
            <a:avLst/>
          </a:prstGeom>
          <a:ln w="34925">
            <a:solidFill>
              <a:schemeClr val="tx1">
                <a:alpha val="49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E15EE9A-3C6C-5048-9C7F-527FFF4F465A}"/>
              </a:ext>
            </a:extLst>
          </p:cNvPr>
          <p:cNvCxnSpPr>
            <a:cxnSpLocks/>
          </p:cNvCxnSpPr>
          <p:nvPr/>
        </p:nvCxnSpPr>
        <p:spPr>
          <a:xfrm flipH="1">
            <a:off x="45281088" y="14626905"/>
            <a:ext cx="256032" cy="2261735"/>
          </a:xfrm>
          <a:prstGeom prst="line">
            <a:avLst/>
          </a:prstGeom>
          <a:ln w="34925">
            <a:solidFill>
              <a:schemeClr val="tx1">
                <a:alpha val="49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907B2BC7-B8FB-3346-82CD-D928E2097FDB}"/>
              </a:ext>
            </a:extLst>
          </p:cNvPr>
          <p:cNvSpPr txBox="1"/>
          <p:nvPr/>
        </p:nvSpPr>
        <p:spPr>
          <a:xfrm>
            <a:off x="38070990" y="3676678"/>
            <a:ext cx="1110029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Dataset from clinical trial to compare Rosiglitazone to two existing treatments </a:t>
            </a:r>
          </a:p>
        </p:txBody>
      </p:sp>
    </p:spTree>
    <p:extLst>
      <p:ext uri="{BB962C8B-B14F-4D97-AF65-F5344CB8AC3E}">
        <p14:creationId xmlns:p14="http://schemas.microsoft.com/office/powerpoint/2010/main" val="1480683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2608</TotalTime>
  <Words>46</Words>
  <Application>Microsoft Macintosh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Verdana</vt:lpstr>
      <vt:lpstr>Office Theme</vt:lpstr>
      <vt:lpstr>   Bayesian modeling for benefit-risk balance analysis: rosiglitazone for Type ii diabetes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Bayesian Modelling for benefit-risk balance analysis: case study for rosiglitazone in type II diabetes </dc:title>
  <dc:creator>Konstantinos Vamvourellis</dc:creator>
  <cp:lastModifiedBy>Konstantinos Vamvourellis</cp:lastModifiedBy>
  <cp:revision>111</cp:revision>
  <cp:lastPrinted>2019-07-28T00:40:00Z</cp:lastPrinted>
  <dcterms:created xsi:type="dcterms:W3CDTF">2017-07-06T18:20:12Z</dcterms:created>
  <dcterms:modified xsi:type="dcterms:W3CDTF">2019-07-28T00:40:01Z</dcterms:modified>
</cp:coreProperties>
</file>

<file path=docProps/thumbnail.jpeg>
</file>